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Default Extension="tiff" ContentType="image/tiff"/>
  <Override PartName="/ppt/tags/tag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693" r:id="rId2"/>
    <p:sldId id="694" r:id="rId3"/>
    <p:sldId id="482" r:id="rId4"/>
    <p:sldId id="663" r:id="rId5"/>
    <p:sldId id="545" r:id="rId6"/>
    <p:sldId id="667" r:id="rId7"/>
    <p:sldId id="668" r:id="rId8"/>
    <p:sldId id="472" r:id="rId9"/>
    <p:sldId id="696" r:id="rId10"/>
    <p:sldId id="697" r:id="rId11"/>
    <p:sldId id="698" r:id="rId12"/>
    <p:sldId id="699" r:id="rId13"/>
    <p:sldId id="672" r:id="rId14"/>
    <p:sldId id="700" r:id="rId15"/>
    <p:sldId id="701" r:id="rId16"/>
    <p:sldId id="705" r:id="rId17"/>
    <p:sldId id="706" r:id="rId18"/>
    <p:sldId id="707" r:id="rId19"/>
    <p:sldId id="708" r:id="rId20"/>
    <p:sldId id="709" r:id="rId21"/>
    <p:sldId id="710" r:id="rId22"/>
    <p:sldId id="711" r:id="rId23"/>
    <p:sldId id="712" r:id="rId24"/>
    <p:sldId id="633" r:id="rId25"/>
    <p:sldId id="713" r:id="rId26"/>
    <p:sldId id="486" r:id="rId27"/>
    <p:sldId id="487" r:id="rId28"/>
    <p:sldId id="488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CC3DE"/>
    <a:srgbClr val="FFFFFF"/>
    <a:srgbClr val="BBC0C4"/>
    <a:srgbClr val="FEFEFE"/>
    <a:srgbClr val="ACB3A1"/>
    <a:srgbClr val="969696"/>
    <a:srgbClr val="26182F"/>
    <a:srgbClr val="84AEE1"/>
    <a:srgbClr val="FF7124"/>
    <a:srgbClr val="EF750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1092" y="-594"/>
      </p:cViewPr>
      <p:guideLst>
        <p:guide orient="horz" pos="2166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我们可以把你的左手握拳，右手食指伸出来，然后我们观察，我们的拳头上有关节鼓起来的地方，还有两个关节之间凹下去的地方，我们从鼓起来的地方，开始数，数一个鼓起来的关节地方，再数一个凹下去的地方，再数一个鼓起来的地方，再数一个凹下去的地方，听清了吗？</a:t>
            </a:r>
            <a:r>
              <a:rPr lang="zh-CN" altLang="en-US" dirty="0"/>
              <a:t> </a:t>
            </a:r>
            <a:r>
              <a:rPr lang="zh-CN" altLang="en-US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我们就按照我们的月，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月、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月的数，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知道很多！一三五七八十腊，三十一天永不差，那么一起来看，一三五七八十腊，三十一天永不差，这个腊，腊是哪个月知道吗？</a:t>
            </a:r>
            <a:r>
              <a:rPr lang="zh-CN" altLang="en-US" dirty="0"/>
              <a:t> </a:t>
            </a:r>
            <a:r>
              <a:rPr lang="zh-CN" altLang="en-US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这个腊指的就是什么呢，叮咚，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月，指的是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月，一三五七八十腊，三十一天永不差，排去一三五七八十腊，剩下的，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就是什么？</a:t>
            </a:r>
            <a:r>
              <a:rPr lang="zh-CN" altLang="en-US" dirty="0"/>
              <a:t> </a:t>
            </a:r>
            <a:r>
              <a:rPr lang="zh-CN" altLang="en-US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0" i="0" u="none" strike="noStrike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月，是特别特别特别的特殊，所以你们记住他了，你们把大月记住了，就能不能记住它的小月了？</a:t>
            </a:r>
            <a:r>
              <a:rPr lang="zh-CN" altLang="en-US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43" y="1122565"/>
            <a:ext cx="9144249" cy="238802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43" y="3602687"/>
            <a:ext cx="9144249" cy="165606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835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2235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635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2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tiff"/><Relationship Id="rId3" Type="http://schemas.openxmlformats.org/officeDocument/2006/relationships/image" Target="../media/image2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0.png"/><Relationship Id="rId7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21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27.png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9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tiff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tiff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tiff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tif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3.xml"/><Relationship Id="rId6" Type="http://schemas.openxmlformats.org/officeDocument/2006/relationships/image" Target="../media/image21.tiff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0.png"/><Relationship Id="rId7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2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.tiff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.tiff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32.tiff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2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5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35.tiff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tiff"/><Relationship Id="rId5" Type="http://schemas.openxmlformats.org/officeDocument/2006/relationships/image" Target="../media/image38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tags" Target="../tags/tag20.xml"/><Relationship Id="rId7" Type="http://schemas.openxmlformats.org/officeDocument/2006/relationships/image" Target="../media/image40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0.png"/><Relationship Id="rId5" Type="http://schemas.openxmlformats.org/officeDocument/2006/relationships/tags" Target="../tags/tag22.xml"/><Relationship Id="rId10" Type="http://schemas.openxmlformats.org/officeDocument/2006/relationships/image" Target="../media/image49.png"/><Relationship Id="rId4" Type="http://schemas.openxmlformats.org/officeDocument/2006/relationships/tags" Target="../tags/tag21.xml"/><Relationship Id="rId9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15.png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8.png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2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2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人教版三年级下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　年、月、日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60623" y="28098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第六单元  年、月、日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022331" y="3777948"/>
            <a:ext cx="7411453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4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4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课时 </a:t>
            </a:r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年</a:t>
            </a:r>
            <a:r>
              <a:rPr lang="zh-CN" altLang="en-US" sz="4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、月、日的认识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50" y="1285875"/>
            <a:ext cx="3616325" cy="3970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" y="2123440"/>
            <a:ext cx="2409190" cy="31330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42185" y="2905760"/>
            <a:ext cx="28759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    </a:t>
            </a:r>
            <a:r>
              <a:rPr sz="24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根据你的生活经历说一说一年、一月、一日有多长。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46285" y="3958590"/>
            <a:ext cx="2766695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utoShape 245"/>
          <p:cNvSpPr>
            <a:spLocks noChangeArrowheads="1"/>
          </p:cNvSpPr>
          <p:nvPr/>
        </p:nvSpPr>
        <p:spPr bwMode="auto">
          <a:xfrm flipH="1">
            <a:off x="6212205" y="4120515"/>
            <a:ext cx="3643630" cy="1557020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报纸上、日记里、食品和药品标签上的保质期……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523" y="564561"/>
            <a:ext cx="4034840" cy="580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535" y="1872068"/>
            <a:ext cx="4639889" cy="385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184" y="1825370"/>
            <a:ext cx="4690174" cy="3898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876277" y="612130"/>
            <a:ext cx="637468" cy="568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95">
                <a:latin typeface="+mn-ea"/>
              </a:rPr>
              <a:t>1.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" name="图片 6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598295" y="1278255"/>
            <a:ext cx="10083165" cy="5120005"/>
          </a:xfrm>
          <a:prstGeom prst="rect">
            <a:avLst/>
          </a:prstGeom>
          <a:solidFill>
            <a:srgbClr val="ECC3DE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872"/>
          <a:stretch>
            <a:fillRect/>
          </a:stretch>
        </p:blipFill>
        <p:spPr bwMode="auto">
          <a:xfrm>
            <a:off x="3129280" y="804545"/>
            <a:ext cx="7931150" cy="2842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060353" y="2516136"/>
            <a:ext cx="623343" cy="997448"/>
            <a:chOff x="3333750" y="2668587"/>
            <a:chExt cx="644525" cy="1031343"/>
          </a:xfrm>
        </p:grpSpPr>
        <p:sp>
          <p:nvSpPr>
            <p:cNvPr id="4" name="文本框 9"/>
            <p:cNvSpPr txBox="1">
              <a:spLocks noChangeArrowheads="1"/>
            </p:cNvSpPr>
            <p:nvPr/>
          </p:nvSpPr>
          <p:spPr bwMode="auto">
            <a:xfrm>
              <a:off x="3333750" y="2668587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31</a:t>
              </a:r>
              <a:endParaRPr lang="zh-CN" altLang="en-US" sz="3095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文本框 9"/>
            <p:cNvSpPr txBox="1">
              <a:spLocks noChangeArrowheads="1"/>
            </p:cNvSpPr>
            <p:nvPr/>
          </p:nvSpPr>
          <p:spPr bwMode="auto">
            <a:xfrm>
              <a:off x="3346450" y="3112292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31</a:t>
              </a:r>
              <a:endParaRPr lang="zh-CN" altLang="en-US" sz="3095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63711" y="2535186"/>
            <a:ext cx="623343" cy="997448"/>
            <a:chOff x="4705350" y="2678112"/>
            <a:chExt cx="644525" cy="1031343"/>
          </a:xfrm>
        </p:grpSpPr>
        <p:sp>
          <p:nvSpPr>
            <p:cNvPr id="7" name="文本框 9"/>
            <p:cNvSpPr txBox="1">
              <a:spLocks noChangeArrowheads="1"/>
            </p:cNvSpPr>
            <p:nvPr/>
          </p:nvSpPr>
          <p:spPr bwMode="auto">
            <a:xfrm>
              <a:off x="4705350" y="2678112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30</a:t>
              </a:r>
              <a:endParaRPr lang="zh-CN" altLang="en-US" sz="3095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文本框 9"/>
            <p:cNvSpPr txBox="1">
              <a:spLocks noChangeArrowheads="1"/>
            </p:cNvSpPr>
            <p:nvPr/>
          </p:nvSpPr>
          <p:spPr bwMode="auto">
            <a:xfrm>
              <a:off x="4718050" y="3121817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30</a:t>
              </a:r>
              <a:endParaRPr lang="zh-CN" altLang="en-US" sz="3095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458256" y="2516136"/>
            <a:ext cx="623343" cy="997448"/>
            <a:chOff x="5614194" y="2683668"/>
            <a:chExt cx="644525" cy="1031343"/>
          </a:xfrm>
        </p:grpSpPr>
        <p:sp>
          <p:nvSpPr>
            <p:cNvPr id="9" name="文本框 9"/>
            <p:cNvSpPr txBox="1">
              <a:spLocks noChangeArrowheads="1"/>
            </p:cNvSpPr>
            <p:nvPr/>
          </p:nvSpPr>
          <p:spPr bwMode="auto">
            <a:xfrm>
              <a:off x="5614194" y="2683668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30</a:t>
              </a:r>
              <a:endParaRPr lang="zh-CN" altLang="en-US" sz="3095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文本框 9"/>
            <p:cNvSpPr txBox="1">
              <a:spLocks noChangeArrowheads="1"/>
            </p:cNvSpPr>
            <p:nvPr/>
          </p:nvSpPr>
          <p:spPr bwMode="auto">
            <a:xfrm>
              <a:off x="5626894" y="3127373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30</a:t>
              </a:r>
              <a:endParaRPr lang="zh-CN" altLang="en-US" sz="3095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862893" y="2516136"/>
            <a:ext cx="623343" cy="997448"/>
            <a:chOff x="7004844" y="2666205"/>
            <a:chExt cx="644525" cy="1031343"/>
          </a:xfrm>
        </p:grpSpPr>
        <p:sp>
          <p:nvSpPr>
            <p:cNvPr id="11" name="文本框 9"/>
            <p:cNvSpPr txBox="1">
              <a:spLocks noChangeArrowheads="1"/>
            </p:cNvSpPr>
            <p:nvPr/>
          </p:nvSpPr>
          <p:spPr bwMode="auto">
            <a:xfrm>
              <a:off x="7004844" y="2666205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30</a:t>
              </a:r>
              <a:endParaRPr lang="zh-CN" altLang="en-US" sz="3095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文本框 9"/>
            <p:cNvSpPr txBox="1">
              <a:spLocks noChangeArrowheads="1"/>
            </p:cNvSpPr>
            <p:nvPr/>
          </p:nvSpPr>
          <p:spPr bwMode="auto">
            <a:xfrm>
              <a:off x="7017544" y="3109910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30</a:t>
              </a:r>
              <a:endParaRPr lang="zh-CN" altLang="en-US" sz="3095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876155" y="2459621"/>
            <a:ext cx="611913" cy="1015863"/>
            <a:chOff x="7950112" y="2664627"/>
            <a:chExt cx="632707" cy="1050384"/>
          </a:xfrm>
        </p:grpSpPr>
        <p:sp>
          <p:nvSpPr>
            <p:cNvPr id="13" name="文本框 9"/>
            <p:cNvSpPr txBox="1">
              <a:spLocks noChangeArrowheads="1"/>
            </p:cNvSpPr>
            <p:nvPr/>
          </p:nvSpPr>
          <p:spPr bwMode="auto">
            <a:xfrm>
              <a:off x="7950112" y="2664627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30</a:t>
              </a:r>
              <a:endParaRPr lang="zh-CN" altLang="en-US" sz="3095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4" name="文本框 9"/>
            <p:cNvSpPr txBox="1">
              <a:spLocks noChangeArrowheads="1"/>
            </p:cNvSpPr>
            <p:nvPr/>
          </p:nvSpPr>
          <p:spPr bwMode="auto">
            <a:xfrm>
              <a:off x="7950994" y="3127373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30</a:t>
              </a:r>
              <a:endParaRPr lang="zh-CN" altLang="en-US" sz="3095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26629" y="2516771"/>
            <a:ext cx="625244" cy="958713"/>
            <a:chOff x="5295609" y="2581262"/>
            <a:chExt cx="646490" cy="991292"/>
          </a:xfrm>
        </p:grpSpPr>
        <p:sp>
          <p:nvSpPr>
            <p:cNvPr id="21" name="文本框 9"/>
            <p:cNvSpPr txBox="1">
              <a:spLocks noChangeArrowheads="1"/>
            </p:cNvSpPr>
            <p:nvPr/>
          </p:nvSpPr>
          <p:spPr bwMode="auto">
            <a:xfrm>
              <a:off x="5295609" y="2581262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31</a:t>
              </a:r>
              <a:endParaRPr lang="zh-CN" altLang="en-US" sz="3095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文本框 9"/>
            <p:cNvSpPr txBox="1">
              <a:spLocks noChangeArrowheads="1"/>
            </p:cNvSpPr>
            <p:nvPr/>
          </p:nvSpPr>
          <p:spPr bwMode="auto">
            <a:xfrm>
              <a:off x="5310274" y="2984916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31</a:t>
              </a:r>
              <a:endParaRPr lang="zh-CN" altLang="en-US" sz="3095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962722" y="2516136"/>
            <a:ext cx="623343" cy="997448"/>
            <a:chOff x="3333750" y="2668587"/>
            <a:chExt cx="644525" cy="1031343"/>
          </a:xfrm>
        </p:grpSpPr>
        <p:sp>
          <p:nvSpPr>
            <p:cNvPr id="27" name="文本框 9"/>
            <p:cNvSpPr txBox="1">
              <a:spLocks noChangeArrowheads="1"/>
            </p:cNvSpPr>
            <p:nvPr/>
          </p:nvSpPr>
          <p:spPr bwMode="auto">
            <a:xfrm>
              <a:off x="3333750" y="2668587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31</a:t>
              </a:r>
              <a:endParaRPr lang="zh-CN" altLang="en-US" sz="3095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" name="文本框 9"/>
            <p:cNvSpPr txBox="1">
              <a:spLocks noChangeArrowheads="1"/>
            </p:cNvSpPr>
            <p:nvPr/>
          </p:nvSpPr>
          <p:spPr bwMode="auto">
            <a:xfrm>
              <a:off x="3346450" y="3112292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31</a:t>
              </a:r>
              <a:endParaRPr lang="zh-CN" altLang="en-US" sz="3095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99463" y="2516136"/>
            <a:ext cx="623343" cy="997448"/>
            <a:chOff x="3333750" y="2668587"/>
            <a:chExt cx="644525" cy="1031343"/>
          </a:xfrm>
        </p:grpSpPr>
        <p:sp>
          <p:nvSpPr>
            <p:cNvPr id="30" name="文本框 9"/>
            <p:cNvSpPr txBox="1">
              <a:spLocks noChangeArrowheads="1"/>
            </p:cNvSpPr>
            <p:nvPr/>
          </p:nvSpPr>
          <p:spPr bwMode="auto">
            <a:xfrm>
              <a:off x="3333750" y="2668587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31</a:t>
              </a:r>
              <a:endParaRPr lang="zh-CN" altLang="en-US" sz="3095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文本框 9"/>
            <p:cNvSpPr txBox="1">
              <a:spLocks noChangeArrowheads="1"/>
            </p:cNvSpPr>
            <p:nvPr/>
          </p:nvSpPr>
          <p:spPr bwMode="auto">
            <a:xfrm>
              <a:off x="3346450" y="3112292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31</a:t>
              </a:r>
              <a:endParaRPr lang="zh-CN" altLang="en-US" sz="3095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387935" y="2516771"/>
            <a:ext cx="623343" cy="997448"/>
            <a:chOff x="3333750" y="2668587"/>
            <a:chExt cx="644525" cy="1031343"/>
          </a:xfrm>
        </p:grpSpPr>
        <p:sp>
          <p:nvSpPr>
            <p:cNvPr id="33" name="文本框 9"/>
            <p:cNvSpPr txBox="1">
              <a:spLocks noChangeArrowheads="1"/>
            </p:cNvSpPr>
            <p:nvPr/>
          </p:nvSpPr>
          <p:spPr bwMode="auto">
            <a:xfrm>
              <a:off x="3333750" y="2668587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31</a:t>
              </a:r>
              <a:endParaRPr lang="zh-CN" altLang="en-US" sz="3095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文本框 9"/>
            <p:cNvSpPr txBox="1">
              <a:spLocks noChangeArrowheads="1"/>
            </p:cNvSpPr>
            <p:nvPr/>
          </p:nvSpPr>
          <p:spPr bwMode="auto">
            <a:xfrm>
              <a:off x="3346450" y="3112292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31</a:t>
              </a:r>
              <a:endParaRPr lang="zh-CN" altLang="en-US" sz="3095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368917" y="2478036"/>
            <a:ext cx="623343" cy="997448"/>
            <a:chOff x="3333750" y="2668587"/>
            <a:chExt cx="644525" cy="1031343"/>
          </a:xfrm>
        </p:grpSpPr>
        <p:sp>
          <p:nvSpPr>
            <p:cNvPr id="36" name="文本框 9"/>
            <p:cNvSpPr txBox="1">
              <a:spLocks noChangeArrowheads="1"/>
            </p:cNvSpPr>
            <p:nvPr/>
          </p:nvSpPr>
          <p:spPr bwMode="auto">
            <a:xfrm>
              <a:off x="3333750" y="2668587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31</a:t>
              </a:r>
              <a:endParaRPr lang="zh-CN" altLang="en-US" sz="3095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7" name="文本框 9"/>
            <p:cNvSpPr txBox="1">
              <a:spLocks noChangeArrowheads="1"/>
            </p:cNvSpPr>
            <p:nvPr/>
          </p:nvSpPr>
          <p:spPr bwMode="auto">
            <a:xfrm>
              <a:off x="3346450" y="3112292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31</a:t>
              </a:r>
              <a:endParaRPr lang="zh-CN" altLang="en-US" sz="3095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362418" y="2478036"/>
            <a:ext cx="623343" cy="997448"/>
            <a:chOff x="3333750" y="2668587"/>
            <a:chExt cx="644525" cy="1031343"/>
          </a:xfrm>
        </p:grpSpPr>
        <p:sp>
          <p:nvSpPr>
            <p:cNvPr id="39" name="文本框 9"/>
            <p:cNvSpPr txBox="1">
              <a:spLocks noChangeArrowheads="1"/>
            </p:cNvSpPr>
            <p:nvPr/>
          </p:nvSpPr>
          <p:spPr bwMode="auto">
            <a:xfrm>
              <a:off x="3333750" y="2668587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31</a:t>
              </a:r>
              <a:endParaRPr lang="zh-CN" altLang="en-US" sz="3095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0" name="文本框 9"/>
            <p:cNvSpPr txBox="1">
              <a:spLocks noChangeArrowheads="1"/>
            </p:cNvSpPr>
            <p:nvPr/>
          </p:nvSpPr>
          <p:spPr bwMode="auto">
            <a:xfrm>
              <a:off x="3346450" y="3112292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31</a:t>
              </a:r>
              <a:endParaRPr lang="zh-CN" altLang="en-US" sz="3095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521045" y="2506602"/>
            <a:ext cx="615089" cy="968874"/>
            <a:chOff x="5252270" y="2589797"/>
            <a:chExt cx="635991" cy="1001798"/>
          </a:xfrm>
        </p:grpSpPr>
        <p:sp>
          <p:nvSpPr>
            <p:cNvPr id="42" name="文本框 9"/>
            <p:cNvSpPr txBox="1">
              <a:spLocks noChangeArrowheads="1"/>
            </p:cNvSpPr>
            <p:nvPr/>
          </p:nvSpPr>
          <p:spPr bwMode="auto">
            <a:xfrm>
              <a:off x="5252270" y="2589797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</a:rPr>
                <a:t>28</a:t>
              </a:r>
              <a:endParaRPr lang="zh-CN" altLang="en-US" sz="3095" dirty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3" name="文本框 9"/>
            <p:cNvSpPr txBox="1">
              <a:spLocks noChangeArrowheads="1"/>
            </p:cNvSpPr>
            <p:nvPr/>
          </p:nvSpPr>
          <p:spPr bwMode="auto">
            <a:xfrm>
              <a:off x="5256436" y="3003957"/>
              <a:ext cx="631825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dirty="0" smtClean="0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</a:rPr>
                <a:t>29</a:t>
              </a:r>
              <a:endParaRPr lang="zh-CN" altLang="en-US" sz="3095" dirty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0" name="文本框 16"/>
          <p:cNvSpPr txBox="1">
            <a:spLocks noChangeArrowheads="1"/>
          </p:cNvSpPr>
          <p:nvPr/>
        </p:nvSpPr>
        <p:spPr bwMode="auto">
          <a:xfrm>
            <a:off x="5684005" y="3963564"/>
            <a:ext cx="4937612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309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309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r>
              <a:rPr lang="zh-CN" altLang="en-US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月</a:t>
            </a:r>
          </a:p>
        </p:txBody>
      </p:sp>
      <p:sp>
        <p:nvSpPr>
          <p:cNvPr id="51" name="文本框 16"/>
          <p:cNvSpPr txBox="1">
            <a:spLocks noChangeArrowheads="1"/>
          </p:cNvSpPr>
          <p:nvPr/>
        </p:nvSpPr>
        <p:spPr bwMode="auto">
          <a:xfrm>
            <a:off x="4787215" y="3490440"/>
            <a:ext cx="63562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</a:p>
        </p:txBody>
      </p:sp>
      <p:sp>
        <p:nvSpPr>
          <p:cNvPr id="52" name="文本框 16"/>
          <p:cNvSpPr txBox="1">
            <a:spLocks noChangeArrowheads="1"/>
          </p:cNvSpPr>
          <p:nvPr/>
        </p:nvSpPr>
        <p:spPr bwMode="auto">
          <a:xfrm>
            <a:off x="5017135" y="4789170"/>
            <a:ext cx="288226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  <a:r>
              <a:rPr lang="zh-CN" altLang="en-US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月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5121910" y="1531620"/>
            <a:ext cx="5792470" cy="1001395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</a:ln>
        </p:spPr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710" b="1" dirty="0"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3" name="图片 2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4" name="图片 23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4" name="文本框 43"/>
          <p:cNvSpPr txBox="1"/>
          <p:nvPr/>
        </p:nvSpPr>
        <p:spPr>
          <a:xfrm>
            <a:off x="2677795" y="3560445"/>
            <a:ext cx="5375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（</a:t>
            </a:r>
            <a:r>
              <a:rPr lang="en-US" altLang="zh-CN" sz="2400" b="1"/>
              <a:t>1</a:t>
            </a:r>
            <a:r>
              <a:rPr lang="zh-CN" altLang="en-US" sz="2400" b="1"/>
              <a:t>）一年有（</a:t>
            </a:r>
            <a:r>
              <a:rPr lang="en-US" altLang="zh-CN" sz="2400" b="1"/>
              <a:t>         </a:t>
            </a:r>
            <a:r>
              <a:rPr lang="zh-CN" altLang="en-US" sz="2400" b="1"/>
              <a:t>）个月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2661285" y="4001770"/>
            <a:ext cx="8195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（</a:t>
            </a:r>
            <a:r>
              <a:rPr lang="en-US" altLang="zh-CN" sz="2400" b="1"/>
              <a:t>2</a:t>
            </a:r>
            <a:r>
              <a:rPr lang="zh-CN" altLang="en-US" sz="2400" b="1"/>
              <a:t>）有</a:t>
            </a:r>
            <a:r>
              <a:rPr lang="en-US" altLang="zh-CN" sz="2400" b="1"/>
              <a:t>31</a:t>
            </a:r>
            <a:r>
              <a:rPr lang="zh-CN" altLang="en-US" sz="2400" b="1"/>
              <a:t>天的月份是：</a:t>
            </a:r>
            <a:r>
              <a:rPr lang="en-US" altLang="zh-CN" sz="2400" b="1"/>
              <a:t>                                                               </a:t>
            </a:r>
            <a:r>
              <a:rPr lang="zh-CN" altLang="en-US" sz="2400" b="1"/>
              <a:t>。</a:t>
            </a:r>
            <a:r>
              <a:rPr lang="en-US" altLang="zh-CN" sz="2400" b="1"/>
              <a:t>                          </a:t>
            </a:r>
            <a:endParaRPr lang="zh-CN" altLang="en-US" sz="2400" b="1"/>
          </a:p>
        </p:txBody>
      </p:sp>
      <p:sp>
        <p:nvSpPr>
          <p:cNvPr id="46" name="文本框 45"/>
          <p:cNvSpPr txBox="1"/>
          <p:nvPr/>
        </p:nvSpPr>
        <p:spPr>
          <a:xfrm>
            <a:off x="2677795" y="4848225"/>
            <a:ext cx="8585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/>
              <a:t>有</a:t>
            </a:r>
            <a:r>
              <a:rPr lang="en-US" altLang="zh-CN" sz="2400" b="1"/>
              <a:t>30</a:t>
            </a:r>
            <a:r>
              <a:rPr lang="zh-CN" altLang="en-US" sz="2400" b="1"/>
              <a:t>天的月份是：</a:t>
            </a:r>
            <a:r>
              <a:rPr lang="en-US" altLang="zh-CN" sz="2400" b="1"/>
              <a:t>                                   </a:t>
            </a:r>
            <a:r>
              <a:rPr lang="zh-CN" altLang="en-US" sz="2400" b="1"/>
              <a:t>。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5737860" y="4399915"/>
            <a:ext cx="48844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090160" y="5292090"/>
            <a:ext cx="2677795" cy="101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2725420" y="5342890"/>
            <a:ext cx="974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2</a:t>
            </a:r>
            <a:r>
              <a:rPr lang="zh-CN" altLang="en-US" sz="2400" b="1"/>
              <a:t>月：</a:t>
            </a:r>
            <a:r>
              <a:rPr lang="en-US" altLang="zh-CN" sz="2400" b="1"/>
              <a:t>                                   </a:t>
            </a:r>
            <a:endParaRPr lang="zh-CN" altLang="en-US" sz="2400" b="1"/>
          </a:p>
        </p:txBody>
      </p:sp>
      <p:sp>
        <p:nvSpPr>
          <p:cNvPr id="53" name="文本框 52"/>
          <p:cNvSpPr txBox="1"/>
          <p:nvPr/>
        </p:nvSpPr>
        <p:spPr>
          <a:xfrm>
            <a:off x="3343910" y="5367655"/>
            <a:ext cx="1764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28</a:t>
            </a:r>
            <a:r>
              <a:rPr lang="zh-CN" altLang="en-US" sz="2400" b="1">
                <a:solidFill>
                  <a:srgbClr val="FF0000"/>
                </a:solidFill>
              </a:rPr>
              <a:t>天或</a:t>
            </a:r>
            <a:r>
              <a:rPr lang="en-US" altLang="zh-CN" sz="2400" b="1">
                <a:solidFill>
                  <a:srgbClr val="FF0000"/>
                </a:solidFill>
              </a:rPr>
              <a:t>29</a:t>
            </a:r>
            <a:r>
              <a:rPr lang="zh-CN" altLang="en-US" sz="2400" b="1">
                <a:solidFill>
                  <a:srgbClr val="FF0000"/>
                </a:solidFill>
              </a:rPr>
              <a:t>天</a:t>
            </a:r>
          </a:p>
        </p:txBody>
      </p:sp>
      <p:cxnSp>
        <p:nvCxnSpPr>
          <p:cNvPr id="54" name="直接连接符 53"/>
          <p:cNvCxnSpPr/>
          <p:nvPr/>
        </p:nvCxnSpPr>
        <p:spPr>
          <a:xfrm flipV="1">
            <a:off x="3296285" y="5753100"/>
            <a:ext cx="1676400" cy="190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18" grpId="0" bldLvl="0" animBg="1"/>
      <p:bldP spid="53" grpId="0"/>
      <p:bldP spid="5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50" y="1285875"/>
            <a:ext cx="3616325" cy="3970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" y="2123440"/>
            <a:ext cx="2409190" cy="31330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42185" y="2905760"/>
            <a:ext cx="28759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    </a:t>
            </a:r>
            <a:r>
              <a:rPr sz="24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谁还有哪一年的年历?观察一下也是这样吗?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547860" y="922020"/>
            <a:ext cx="2201545" cy="22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utoShape 245"/>
          <p:cNvSpPr>
            <a:spLocks noChangeArrowheads="1"/>
          </p:cNvSpPr>
          <p:nvPr/>
        </p:nvSpPr>
        <p:spPr bwMode="auto">
          <a:xfrm flipH="1">
            <a:off x="5553075" y="1083945"/>
            <a:ext cx="4204335" cy="1557020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也是这样的,我拿的是2015年的,二月份有28天,其余的都一样。</a:t>
            </a:r>
          </a:p>
        </p:txBody>
      </p:sp>
      <p:sp>
        <p:nvSpPr>
          <p:cNvPr id="6" name="AutoShape 245"/>
          <p:cNvSpPr>
            <a:spLocks noChangeArrowheads="1"/>
          </p:cNvSpPr>
          <p:nvPr/>
        </p:nvSpPr>
        <p:spPr bwMode="auto">
          <a:xfrm flipH="1">
            <a:off x="5611495" y="3699510"/>
            <a:ext cx="4204335" cy="1557020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我拿的是2016年的,二月份有29天,其余的也都一样。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250" y="3642995"/>
            <a:ext cx="2005965" cy="2411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3" grpId="0" animBg="1"/>
      <p:bldP spid="23" grpId="1" animBg="1"/>
      <p:bldP spid="6" grpId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AutoShape 27"/>
          <p:cNvSpPr>
            <a:spLocks noChangeArrowheads="1"/>
          </p:cNvSpPr>
          <p:nvPr/>
        </p:nvSpPr>
        <p:spPr bwMode="auto">
          <a:xfrm>
            <a:off x="4778375" y="251460"/>
            <a:ext cx="3028315" cy="749300"/>
          </a:xfrm>
          <a:prstGeom prst="wedgeRoundRectCallout">
            <a:avLst>
              <a:gd name="adj1" fmla="val -49623"/>
              <a:gd name="adj2" fmla="val -13420"/>
              <a:gd name="adj3" fmla="val 16667"/>
            </a:avLst>
          </a:prstGeom>
          <a:solidFill>
            <a:srgbClr val="FF0000"/>
          </a:solidFill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认识大月、小月</a:t>
            </a: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4001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/>
          <p:cNvGrpSpPr/>
          <p:nvPr/>
        </p:nvGrpSpPr>
        <p:grpSpPr>
          <a:xfrm>
            <a:off x="44450" y="48895"/>
            <a:ext cx="3251835" cy="1131570"/>
            <a:chOff x="70" y="129"/>
            <a:chExt cx="5121" cy="1782"/>
          </a:xfrm>
        </p:grpSpPr>
        <p:pic>
          <p:nvPicPr>
            <p:cNvPr id="23" name="图片 2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" name="图片 1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046" name="Picture 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9447" b="45274"/>
          <a:stretch>
            <a:fillRect/>
          </a:stretch>
        </p:blipFill>
        <p:spPr bwMode="auto">
          <a:xfrm>
            <a:off x="1071976" y="1640232"/>
            <a:ext cx="1694945" cy="207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2346960" y="1804035"/>
            <a:ext cx="3286125" cy="1158240"/>
            <a:chOff x="1785918" y="3133088"/>
            <a:chExt cx="3286148" cy="1157923"/>
          </a:xfrm>
        </p:grpSpPr>
        <p:sp>
          <p:nvSpPr>
            <p:cNvPr id="30" name="圆角矩形标注 29"/>
            <p:cNvSpPr/>
            <p:nvPr/>
          </p:nvSpPr>
          <p:spPr>
            <a:xfrm>
              <a:off x="1785918" y="3133088"/>
              <a:ext cx="3286148" cy="1143008"/>
            </a:xfrm>
            <a:prstGeom prst="wedgeRoundRect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928794" y="3214686"/>
              <a:ext cx="3143272" cy="107632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我们把有</a:t>
              </a:r>
              <a:r>
                <a:rPr 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31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天的月份叫做大月。</a:t>
              </a:r>
            </a:p>
          </p:txBody>
        </p:sp>
      </p:grp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2125" y="3879850"/>
            <a:ext cx="1998345" cy="2400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3696970" y="4705350"/>
            <a:ext cx="3072130" cy="1188019"/>
            <a:chOff x="2285984" y="4214818"/>
            <a:chExt cx="3071834" cy="1214446"/>
          </a:xfrm>
        </p:grpSpPr>
        <p:sp>
          <p:nvSpPr>
            <p:cNvPr id="34" name="圆角矩形标注 33"/>
            <p:cNvSpPr/>
            <p:nvPr/>
          </p:nvSpPr>
          <p:spPr>
            <a:xfrm>
              <a:off x="2285984" y="4214818"/>
              <a:ext cx="3000396" cy="1214446"/>
            </a:xfrm>
            <a:prstGeom prst="wedgeRoundRectCallout">
              <a:avLst>
                <a:gd name="adj1" fmla="val -63584"/>
                <a:gd name="adj2" fmla="val 9087"/>
                <a:gd name="adj3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2428860" y="4286256"/>
              <a:ext cx="2928958" cy="110026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把有</a:t>
              </a:r>
              <a:r>
                <a:rPr 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30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天的月份叫做小月。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66630" y="2476500"/>
            <a:ext cx="1908175" cy="1953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 flipH="1">
            <a:off x="6472555" y="2425700"/>
            <a:ext cx="3463290" cy="1568450"/>
            <a:chOff x="-3516006" y="4103346"/>
            <a:chExt cx="3987102" cy="1918316"/>
          </a:xfrm>
        </p:grpSpPr>
        <p:sp>
          <p:nvSpPr>
            <p:cNvPr id="5" name="圆角矩形标注 4"/>
            <p:cNvSpPr/>
            <p:nvPr/>
          </p:nvSpPr>
          <p:spPr>
            <a:xfrm>
              <a:off x="-3436322" y="4149445"/>
              <a:ext cx="3907418" cy="1819412"/>
            </a:xfrm>
            <a:prstGeom prst="wedgeRoundRectCallout">
              <a:avLst/>
            </a:prstGeom>
            <a:solidFill>
              <a:srgbClr val="ECC3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-3516006" y="4103346"/>
              <a:ext cx="3684451" cy="1918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   </a:t>
              </a:r>
              <a:r>
                <a:rPr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二月份有时28天,有时29天,就叫它特殊月。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98545" y="1482090"/>
            <a:ext cx="6219190" cy="4482465"/>
          </a:xfrm>
          <a:prstGeom prst="rect">
            <a:avLst/>
          </a:prstGeom>
          <a:solidFill>
            <a:schemeClr val="bg1"/>
          </a:solidFill>
          <a:ln w="57150">
            <a:solidFill>
              <a:srgbClr val="ECC3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233" y="1260939"/>
            <a:ext cx="5232824" cy="4279288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6907514" y="1818780"/>
            <a:ext cx="484082" cy="484082"/>
          </a:xfrm>
          <a:prstGeom prst="ellipse">
            <a:avLst/>
          </a:prstGeom>
          <a:noFill/>
          <a:ln w="76200">
            <a:solidFill>
              <a:srgbClr val="5FA1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10"/>
          </a:p>
        </p:txBody>
      </p:sp>
      <p:sp>
        <p:nvSpPr>
          <p:cNvPr id="5" name="椭圆 4"/>
          <p:cNvSpPr/>
          <p:nvPr/>
        </p:nvSpPr>
        <p:spPr>
          <a:xfrm>
            <a:off x="6510311" y="2108743"/>
            <a:ext cx="396947" cy="396947"/>
          </a:xfrm>
          <a:prstGeom prst="ellipse">
            <a:avLst/>
          </a:prstGeom>
          <a:noFill/>
          <a:ln w="76200">
            <a:solidFill>
              <a:srgbClr val="F94D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10"/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01948" y="14001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/>
          <p:cNvGrpSpPr/>
          <p:nvPr/>
        </p:nvGrpSpPr>
        <p:grpSpPr>
          <a:xfrm>
            <a:off x="64135" y="39370"/>
            <a:ext cx="3251835" cy="1131570"/>
            <a:chOff x="70" y="129"/>
            <a:chExt cx="5121" cy="1782"/>
          </a:xfrm>
        </p:grpSpPr>
        <p:pic>
          <p:nvPicPr>
            <p:cNvPr id="23" name="图片 2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4" name="图片 3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文本框 9"/>
          <p:cNvSpPr txBox="1">
            <a:spLocks noChangeArrowheads="1"/>
          </p:cNvSpPr>
          <p:nvPr/>
        </p:nvSpPr>
        <p:spPr bwMode="auto">
          <a:xfrm>
            <a:off x="283614" y="1893231"/>
            <a:ext cx="3652546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1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71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710" b="1" dirty="0" smtClean="0">
                <a:latin typeface="楷体" panose="02010609060101010101" charset="-122"/>
                <a:ea typeface="楷体" panose="02010609060101010101" charset="-122"/>
              </a:rPr>
              <a:t>）拳头记忆法</a:t>
            </a:r>
            <a:endParaRPr lang="zh-CN" altLang="en-US" sz="271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689685" y="1310883"/>
            <a:ext cx="1913255" cy="5080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71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巧记大小月</a:t>
            </a:r>
            <a:endParaRPr lang="zh-CN" altLang="en-US" sz="271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54265" y="1663700"/>
            <a:ext cx="7258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凸起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86475" y="1633855"/>
            <a:ext cx="7258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凹陷</a:t>
            </a:r>
          </a:p>
        </p:txBody>
      </p:sp>
      <p:pic>
        <p:nvPicPr>
          <p:cNvPr id="22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279890" y="4137070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/>
      <p:bldP spid="7" grpId="1"/>
      <p:bldP spid="8" grpId="0" bldLvl="0" animBg="1"/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87115" y="1492250"/>
            <a:ext cx="6219190" cy="4482465"/>
          </a:xfrm>
          <a:prstGeom prst="rect">
            <a:avLst/>
          </a:prstGeom>
          <a:solidFill>
            <a:schemeClr val="bg1"/>
          </a:solidFill>
          <a:ln w="57150">
            <a:solidFill>
              <a:srgbClr val="ECC3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175500" y="1709420"/>
            <a:ext cx="68580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一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6794500" y="1969135"/>
            <a:ext cx="68580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00B0F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二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414135" y="1903730"/>
            <a:ext cx="76200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三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5805170" y="2209165"/>
            <a:ext cx="60960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五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5464493" y="2500630"/>
            <a:ext cx="544512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00B0F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六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177" t="16724" r="13676"/>
          <a:stretch>
            <a:fillRect/>
          </a:stretch>
        </p:blipFill>
        <p:spPr>
          <a:xfrm>
            <a:off x="5027295" y="1951990"/>
            <a:ext cx="3566160" cy="3563620"/>
          </a:xfrm>
          <a:prstGeom prst="rect">
            <a:avLst/>
          </a:prstGeom>
        </p:spPr>
      </p:pic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5227955" y="2515553"/>
            <a:ext cx="642938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七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6858635" y="2304098"/>
            <a:ext cx="68580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00B0F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九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6452870" y="2180590"/>
            <a:ext cx="48768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十</a:t>
            </a: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5767705" y="2500630"/>
            <a:ext cx="655638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十二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6138545" y="2459990"/>
            <a:ext cx="630238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00B0F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十一</a:t>
            </a: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01948" y="14001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/>
          <p:cNvGrpSpPr/>
          <p:nvPr/>
        </p:nvGrpSpPr>
        <p:grpSpPr>
          <a:xfrm>
            <a:off x="64135" y="39370"/>
            <a:ext cx="3251835" cy="1131570"/>
            <a:chOff x="70" y="129"/>
            <a:chExt cx="5121" cy="1782"/>
          </a:xfrm>
        </p:grpSpPr>
        <p:pic>
          <p:nvPicPr>
            <p:cNvPr id="23" name="图片 2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4" name="图片 3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689685" y="1310883"/>
            <a:ext cx="1913255" cy="5080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71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巧记大小月</a:t>
            </a:r>
            <a:endParaRPr lang="zh-CN" altLang="en-US" sz="271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</a:endParaRPr>
          </a:p>
        </p:txBody>
      </p:sp>
      <p:sp>
        <p:nvSpPr>
          <p:cNvPr id="7" name="文本框 9"/>
          <p:cNvSpPr txBox="1">
            <a:spLocks noChangeArrowheads="1"/>
          </p:cNvSpPr>
          <p:nvPr/>
        </p:nvSpPr>
        <p:spPr bwMode="auto">
          <a:xfrm>
            <a:off x="356004" y="1889421"/>
            <a:ext cx="365254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）拳头记忆法</a:t>
            </a: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7181215" y="2041525"/>
            <a:ext cx="60960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八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6071553" y="2209165"/>
            <a:ext cx="544512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00B0F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四</a:t>
            </a:r>
          </a:p>
        </p:txBody>
      </p:sp>
      <p:pic>
        <p:nvPicPr>
          <p:cNvPr id="22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201150" y="418596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64" grpId="0" autoUpdateAnimBg="0"/>
      <p:bldP spid="15365" grpId="0" autoUpdateAnimBg="0"/>
      <p:bldP spid="15367" grpId="0" autoUpdateAnimBg="0"/>
      <p:bldP spid="15368" grpId="0" autoUpdateAnimBg="0"/>
      <p:bldP spid="15369" grpId="0" autoUpdateAnimBg="0"/>
      <p:bldP spid="15371" grpId="0" autoUpdateAnimBg="0"/>
      <p:bldP spid="15372" grpId="0" autoUpdateAnimBg="0"/>
      <p:bldP spid="15373" grpId="0" autoUpdateAnimBg="0"/>
      <p:bldP spid="15374" grpId="0" autoUpdateAnimBg="0"/>
      <p:bldP spid="7" grpId="0"/>
      <p:bldP spid="2" grpId="0" autoUpdateAnimBg="0"/>
      <p:bldP spid="5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62040" y="1726565"/>
            <a:ext cx="4945380" cy="4117975"/>
          </a:xfrm>
          <a:prstGeom prst="rect">
            <a:avLst/>
          </a:prstGeom>
          <a:solidFill>
            <a:schemeClr val="bg1"/>
          </a:solidFill>
          <a:ln w="57150">
            <a:solidFill>
              <a:srgbClr val="ECC3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9084310" y="1726565"/>
            <a:ext cx="68580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一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8677275" y="2016760"/>
            <a:ext cx="68580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00B0F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二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8354060" y="1902460"/>
            <a:ext cx="40386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三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7701915" y="2218690"/>
            <a:ext cx="60960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五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7355523" y="2496185"/>
            <a:ext cx="544512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00B0F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六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177" t="16724" r="13676"/>
          <a:stretch>
            <a:fillRect/>
          </a:stretch>
        </p:blipFill>
        <p:spPr>
          <a:xfrm>
            <a:off x="6936105" y="1969135"/>
            <a:ext cx="3566160" cy="3563620"/>
          </a:xfrm>
          <a:prstGeom prst="rect">
            <a:avLst/>
          </a:prstGeom>
        </p:spPr>
      </p:pic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7117080" y="2551748"/>
            <a:ext cx="642938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七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8757920" y="2321243"/>
            <a:ext cx="68580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00B0F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九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8361680" y="2197735"/>
            <a:ext cx="48768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十</a:t>
            </a: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7656830" y="2536825"/>
            <a:ext cx="655638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十二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8027670" y="2496185"/>
            <a:ext cx="630238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00B0F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十一</a:t>
            </a: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12108" y="14001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/>
          <p:cNvGrpSpPr/>
          <p:nvPr/>
        </p:nvGrpSpPr>
        <p:grpSpPr>
          <a:xfrm>
            <a:off x="74295" y="19685"/>
            <a:ext cx="3251835" cy="1131570"/>
            <a:chOff x="70" y="129"/>
            <a:chExt cx="5121" cy="1782"/>
          </a:xfrm>
        </p:grpSpPr>
        <p:pic>
          <p:nvPicPr>
            <p:cNvPr id="23" name="图片 2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4" name="图片 3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689685" y="1310883"/>
            <a:ext cx="1913255" cy="5080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71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巧记大小月</a:t>
            </a:r>
            <a:endParaRPr lang="zh-CN" altLang="en-US" sz="271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</a:endParaRPr>
          </a:p>
        </p:txBody>
      </p:sp>
      <p:sp>
        <p:nvSpPr>
          <p:cNvPr id="7" name="文本框 9"/>
          <p:cNvSpPr txBox="1">
            <a:spLocks noChangeArrowheads="1"/>
          </p:cNvSpPr>
          <p:nvPr/>
        </p:nvSpPr>
        <p:spPr bwMode="auto">
          <a:xfrm>
            <a:off x="366164" y="1869736"/>
            <a:ext cx="3652546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  <a:buFontTx/>
            </a:pPr>
            <a:r>
              <a:rPr lang="zh-CN" altLang="en-US" sz="271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（1）拳头记忆法</a:t>
            </a: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9090025" y="2058670"/>
            <a:ext cx="60960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八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7960678" y="2245360"/>
            <a:ext cx="544512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b="0">
                <a:solidFill>
                  <a:srgbClr val="00B0F0"/>
                </a:solidFill>
                <a:latin typeface="Tahoma" panose="020B0604030504040204" pitchFamily="34" charset="0"/>
                <a:ea typeface="华文琥珀" panose="02010800040101010101" pitchFamily="2" charset="-122"/>
              </a:rPr>
              <a:t>四</a:t>
            </a:r>
          </a:p>
        </p:txBody>
      </p:sp>
      <p:sp>
        <p:nvSpPr>
          <p:cNvPr id="124" name="AutoShape 27"/>
          <p:cNvSpPr>
            <a:spLocks noChangeArrowheads="1"/>
          </p:cNvSpPr>
          <p:nvPr/>
        </p:nvSpPr>
        <p:spPr bwMode="auto">
          <a:xfrm>
            <a:off x="270510" y="2412365"/>
            <a:ext cx="5727700" cy="1475740"/>
          </a:xfrm>
          <a:prstGeom prst="wedgeRoundRectCallout">
            <a:avLst>
              <a:gd name="adj1" fmla="val -49623"/>
              <a:gd name="adj2" fmla="val -13420"/>
              <a:gd name="adj3" fmla="val 16667"/>
            </a:avLst>
          </a:prstGeom>
          <a:solidFill>
            <a:srgbClr val="FF0000"/>
          </a:solidFill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凸起的地方每月是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天，</a:t>
            </a:r>
          </a:p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凹下的地方每月是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月除外）</a:t>
            </a:r>
          </a:p>
        </p:txBody>
      </p:sp>
      <p:pic>
        <p:nvPicPr>
          <p:cNvPr id="1026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4104"/>
          <a:stretch>
            <a:fillRect/>
          </a:stretch>
        </p:blipFill>
        <p:spPr bwMode="auto">
          <a:xfrm flipH="1">
            <a:off x="824181" y="3586396"/>
            <a:ext cx="2397174" cy="23666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3483610" y="1111885"/>
            <a:ext cx="8387080" cy="3441700"/>
          </a:xfrm>
          <a:prstGeom prst="rect">
            <a:avLst/>
          </a:prstGeom>
          <a:solidFill>
            <a:schemeClr val="bg1"/>
          </a:solidFill>
          <a:ln w="57150">
            <a:solidFill>
              <a:srgbClr val="ECC3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483376" y="6399780"/>
            <a:ext cx="3098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810"/>
          </a:p>
        </p:txBody>
      </p:sp>
      <p:sp>
        <p:nvSpPr>
          <p:cNvPr id="7" name="矩形 6"/>
          <p:cNvSpPr/>
          <p:nvPr/>
        </p:nvSpPr>
        <p:spPr>
          <a:xfrm>
            <a:off x="3684905" y="1156335"/>
            <a:ext cx="7465060" cy="777240"/>
          </a:xfrm>
          <a:prstGeom prst="rect">
            <a:avLst/>
          </a:prstGeom>
        </p:spPr>
        <p:txBody>
          <a:bodyPr vert="horz" lIns="45722" tIns="0" rIns="37149" bIns="0" rtlCol="0">
            <a:noAutofit/>
          </a:bodyPr>
          <a:lstStyle/>
          <a:p>
            <a:pPr defTabSz="1828800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zh-CN" altLang="en-US" sz="4000" spc="15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一、三、五、七、八、十、腊，</a:t>
            </a:r>
          </a:p>
          <a:p>
            <a:pPr defTabSz="1828800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zh-CN" altLang="en-US" sz="40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</a:t>
            </a:r>
          </a:p>
        </p:txBody>
      </p:sp>
      <p:sp>
        <p:nvSpPr>
          <p:cNvPr id="27" name="椭圆 26"/>
          <p:cNvSpPr/>
          <p:nvPr/>
        </p:nvSpPr>
        <p:spPr>
          <a:xfrm>
            <a:off x="9984740" y="1294765"/>
            <a:ext cx="748665" cy="638810"/>
          </a:xfrm>
          <a:prstGeom prst="ellipse">
            <a:avLst/>
          </a:prstGeom>
          <a:noFill/>
          <a:ln w="76200">
            <a:solidFill>
              <a:srgbClr val="F94D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10"/>
          </a:p>
        </p:txBody>
      </p:sp>
      <p:sp>
        <p:nvSpPr>
          <p:cNvPr id="28" name="文本框 27"/>
          <p:cNvSpPr txBox="1"/>
          <p:nvPr/>
        </p:nvSpPr>
        <p:spPr>
          <a:xfrm>
            <a:off x="9776460" y="1955800"/>
            <a:ext cx="1664335" cy="578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dirty="0">
                <a:solidFill>
                  <a:srgbClr val="F94D42"/>
                </a:solidFill>
                <a:latin typeface="黑体" panose="02010609060101010101" charset="-122"/>
                <a:ea typeface="黑体" panose="02010609060101010101" charset="-122"/>
              </a:rPr>
              <a:t>十二月</a:t>
            </a:r>
            <a:endParaRPr lang="en-US" altLang="zh-CN" sz="2800" dirty="0">
              <a:solidFill>
                <a:srgbClr val="F94D4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920756" y="6174830"/>
            <a:ext cx="3842665" cy="340511"/>
          </a:xfrm>
          <a:prstGeom prst="rect">
            <a:avLst/>
          </a:prstGeom>
        </p:spPr>
        <p:txBody>
          <a:bodyPr vert="horz" lIns="45722" tIns="0" rIns="37149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60" dirty="0">
                <a:solidFill>
                  <a:schemeClr val="bg1"/>
                </a:solidFill>
                <a:cs typeface="黑体" panose="02010609060101010101" charset="-122"/>
              </a:rPr>
              <a:t>素材来源网络，如有侵权请联系我们！</a:t>
            </a: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12108" y="14001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4295" y="19685"/>
            <a:ext cx="3251835" cy="1131570"/>
            <a:chOff x="70" y="129"/>
            <a:chExt cx="5121" cy="1782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2" name="图片 11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8" name="TextBox 39"/>
          <p:cNvSpPr txBox="1">
            <a:spLocks noChangeArrowheads="1"/>
          </p:cNvSpPr>
          <p:nvPr/>
        </p:nvSpPr>
        <p:spPr bwMode="auto">
          <a:xfrm>
            <a:off x="689685" y="1310883"/>
            <a:ext cx="1913255" cy="5080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71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巧记大小月</a:t>
            </a:r>
            <a:endParaRPr lang="zh-CN" altLang="en-US" sz="271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</a:endParaRPr>
          </a:p>
        </p:txBody>
      </p:sp>
      <p:sp>
        <p:nvSpPr>
          <p:cNvPr id="26" name="文本框 9"/>
          <p:cNvSpPr txBox="1">
            <a:spLocks noChangeArrowheads="1"/>
          </p:cNvSpPr>
          <p:nvPr/>
        </p:nvSpPr>
        <p:spPr bwMode="auto">
          <a:xfrm>
            <a:off x="561020" y="1977452"/>
            <a:ext cx="37766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歌诀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记忆法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542665" y="1921510"/>
            <a:ext cx="47752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spc="15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三十一天永不差。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521710" y="2605405"/>
            <a:ext cx="67462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4000" b="0" spc="15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四、六、九、冬,三十整。</a:t>
            </a:r>
            <a:endParaRPr lang="zh-CN" altLang="en-US" sz="4000" spc="150" dirty="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689090" y="2628265"/>
            <a:ext cx="748665" cy="638810"/>
          </a:xfrm>
          <a:prstGeom prst="ellipse">
            <a:avLst/>
          </a:prstGeom>
          <a:noFill/>
          <a:ln w="76200">
            <a:solidFill>
              <a:srgbClr val="F94D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10"/>
          </a:p>
        </p:txBody>
      </p:sp>
      <p:sp>
        <p:nvSpPr>
          <p:cNvPr id="37" name="文本框 36"/>
          <p:cNvSpPr txBox="1"/>
          <p:nvPr/>
        </p:nvSpPr>
        <p:spPr>
          <a:xfrm>
            <a:off x="7364730" y="2263140"/>
            <a:ext cx="1664335" cy="578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dirty="0">
                <a:solidFill>
                  <a:srgbClr val="F94D42"/>
                </a:solidFill>
                <a:latin typeface="黑体" panose="02010609060101010101" charset="-122"/>
                <a:ea typeface="黑体" panose="02010609060101010101" charset="-122"/>
              </a:rPr>
              <a:t>十一月</a:t>
            </a:r>
            <a:endParaRPr lang="en-US" altLang="zh-CN" sz="2800" dirty="0">
              <a:solidFill>
                <a:srgbClr val="F94D4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474085" y="3416935"/>
            <a:ext cx="8890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spc="15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二月份,最特殊,二八、二九来变化。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024" y="4912304"/>
            <a:ext cx="3432520" cy="1629622"/>
          </a:xfrm>
          <a:prstGeom prst="rect">
            <a:avLst/>
          </a:prstGeom>
        </p:spPr>
      </p:pic>
      <p:pic>
        <p:nvPicPr>
          <p:cNvPr id="1026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4104"/>
          <a:stretch>
            <a:fillRect/>
          </a:stretch>
        </p:blipFill>
        <p:spPr bwMode="auto">
          <a:xfrm flipH="1">
            <a:off x="331421" y="2269406"/>
            <a:ext cx="2397174" cy="23666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7" grpId="0" bldLvl="0" animBg="1"/>
      <p:bldP spid="28" grpId="0"/>
      <p:bldP spid="26" grpId="0"/>
      <p:bldP spid="26" grpId="1"/>
      <p:bldP spid="34" grpId="0"/>
      <p:bldP spid="34" grpId="1"/>
      <p:bldP spid="100" grpId="0"/>
      <p:bldP spid="100" grpId="1"/>
      <p:bldP spid="36" grpId="0" bldLvl="0" animBg="1"/>
      <p:bldP spid="37" grpId="0"/>
      <p:bldP spid="38" grpId="0"/>
      <p:bldP spid="3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50" y="1285875"/>
            <a:ext cx="3187065" cy="34994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" y="2123440"/>
            <a:ext cx="2409190" cy="31330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2325" y="2869565"/>
            <a:ext cx="28759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    </a:t>
            </a:r>
            <a:r>
              <a:rPr sz="24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还可以怎么记忆大月、小月?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547860" y="922020"/>
            <a:ext cx="2201545" cy="22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utoShape 245"/>
          <p:cNvSpPr>
            <a:spLocks noChangeArrowheads="1"/>
          </p:cNvSpPr>
          <p:nvPr/>
        </p:nvSpPr>
        <p:spPr bwMode="auto">
          <a:xfrm flipH="1">
            <a:off x="5268595" y="1002665"/>
            <a:ext cx="4488815" cy="2092325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我知道七月之前的单月都是大月,七月之后的双月是大月,可以这样说:七个大月心中装,七前单数七后双。</a:t>
            </a:r>
          </a:p>
        </p:txBody>
      </p:sp>
      <p:sp>
        <p:nvSpPr>
          <p:cNvPr id="6" name="AutoShape 245"/>
          <p:cNvSpPr>
            <a:spLocks noChangeArrowheads="1"/>
          </p:cNvSpPr>
          <p:nvPr/>
        </p:nvSpPr>
        <p:spPr bwMode="auto">
          <a:xfrm flipH="1">
            <a:off x="5611495" y="3933825"/>
            <a:ext cx="4204335" cy="1322705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七月和八月最特殊,两个大月是连在一起的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250" y="3642995"/>
            <a:ext cx="2005965" cy="2411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3" grpId="0" bldLvl="0" animBg="1"/>
      <p:bldP spid="23" grpId="1" animBg="1"/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296795" y="1084513"/>
            <a:ext cx="8041005" cy="4895850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81356" y="4071942"/>
            <a:ext cx="4572000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　　</a:t>
            </a:r>
          </a:p>
          <a:p>
            <a:r>
              <a:rPr lang="zh-CN" altLang="en-US" dirty="0" smtClean="0"/>
              <a:t>　</a:t>
            </a:r>
          </a:p>
        </p:txBody>
      </p:sp>
      <p:sp>
        <p:nvSpPr>
          <p:cNvPr id="20" name="流程图: 过程 19"/>
          <p:cNvSpPr/>
          <p:nvPr/>
        </p:nvSpPr>
        <p:spPr>
          <a:xfrm>
            <a:off x="2366298" y="1428736"/>
            <a:ext cx="4063391" cy="714380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6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6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6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</a:t>
            </a:r>
            <a:r>
              <a:rPr 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</a:t>
            </a:r>
          </a:p>
        </p:txBody>
      </p:sp>
      <p:sp>
        <p:nvSpPr>
          <p:cNvPr id="21" name="流程图: 过程 20"/>
          <p:cNvSpPr/>
          <p:nvPr/>
        </p:nvSpPr>
        <p:spPr>
          <a:xfrm>
            <a:off x="6172200" y="1369046"/>
            <a:ext cx="3915075" cy="714380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4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4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4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</a:t>
            </a:r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秒</a:t>
            </a:r>
          </a:p>
        </p:txBody>
      </p:sp>
      <p:sp>
        <p:nvSpPr>
          <p:cNvPr id="22" name="流程图: 过程 21"/>
          <p:cNvSpPr/>
          <p:nvPr/>
        </p:nvSpPr>
        <p:spPr>
          <a:xfrm>
            <a:off x="2086843" y="2572697"/>
            <a:ext cx="4564239" cy="714380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5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5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5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</a:t>
            </a:r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 </a:t>
            </a:r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</a:t>
            </a:r>
            <a:r>
              <a:rPr lang="zh-CN" altLang="en-US" sz="4000" dirty="0" smtClean="0">
                <a:solidFill>
                  <a:schemeClr val="tx1"/>
                </a:solidFill>
              </a:rPr>
              <a:t>　</a:t>
            </a:r>
          </a:p>
        </p:txBody>
      </p:sp>
      <p:sp>
        <p:nvSpPr>
          <p:cNvPr id="23" name="流程图: 过程 22"/>
          <p:cNvSpPr/>
          <p:nvPr/>
        </p:nvSpPr>
        <p:spPr>
          <a:xfrm>
            <a:off x="6325553" y="2572697"/>
            <a:ext cx="3357586" cy="714380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3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3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3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240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</a:t>
            </a:r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</a:t>
            </a:r>
          </a:p>
        </p:txBody>
      </p:sp>
      <p:sp>
        <p:nvSpPr>
          <p:cNvPr id="24" name="流程图: 过程 23"/>
          <p:cNvSpPr/>
          <p:nvPr/>
        </p:nvSpPr>
        <p:spPr>
          <a:xfrm>
            <a:off x="1985298" y="3395531"/>
            <a:ext cx="5955547" cy="714380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1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1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1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en-US" sz="40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</a:t>
            </a:r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秒</a:t>
            </a:r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 </a:t>
            </a:r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秒</a:t>
            </a:r>
          </a:p>
          <a:p>
            <a:pPr algn="ctr"/>
            <a:endParaRPr lang="zh-CN" altLang="en-US" sz="40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流程图: 过程 24"/>
          <p:cNvSpPr/>
          <p:nvPr/>
        </p:nvSpPr>
        <p:spPr>
          <a:xfrm>
            <a:off x="1997725" y="4450007"/>
            <a:ext cx="7078898" cy="714380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82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</a:t>
            </a:r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 </a:t>
            </a:r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</a:t>
            </a:r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  </a:t>
            </a:r>
            <a:r>
              <a:rPr lang="en-US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</a:t>
            </a:r>
          </a:p>
          <a:p>
            <a:pPr algn="ctr"/>
            <a:endParaRPr lang="zh-CN" altLang="en-US" sz="40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86247" y="1500174"/>
            <a:ext cx="69723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60</a:t>
            </a:r>
            <a:endParaRPr lang="en-US" altLang="en-US" sz="4000" b="1" dirty="0" smtClean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55332" y="777862"/>
            <a:ext cx="1000132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　</a:t>
            </a:r>
            <a:r>
              <a:rPr lang="en-US" sz="4000" b="1" dirty="0" smtClean="0">
                <a:solidFill>
                  <a:srgbClr val="FF0000"/>
                </a:solidFill>
              </a:rPr>
              <a:t>60</a:t>
            </a:r>
            <a:endParaRPr lang="en-US" altLang="en-US" sz="4000" b="1" dirty="0" smtClean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41272" y="2590795"/>
            <a:ext cx="95440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120</a:t>
            </a:r>
            <a:endParaRPr lang="en-US" altLang="en-US" sz="4000" b="1" dirty="0" smtClean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301051" y="2552695"/>
            <a:ext cx="44005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4</a:t>
            </a:r>
            <a:endParaRPr lang="en-US" altLang="en-US" sz="4000" b="1" dirty="0" smtClean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414646" y="3451598"/>
            <a:ext cx="69723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85</a:t>
            </a:r>
            <a:endParaRPr lang="en-US" altLang="en-US" sz="4000" b="1" dirty="0" smtClean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93178" y="4448319"/>
            <a:ext cx="44005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1</a:t>
            </a:r>
            <a:endParaRPr lang="en-US" altLang="en-US" sz="4000" b="1" dirty="0" smtClean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28609" y="4512321"/>
            <a:ext cx="69723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4000" b="1" dirty="0" smtClean="0">
                <a:solidFill>
                  <a:srgbClr val="FF0000"/>
                </a:solidFill>
              </a:rPr>
              <a:t>22</a:t>
            </a:r>
            <a:endParaRPr lang="en-US" altLang="en-US" sz="4000" b="1" dirty="0" smtClean="0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71755"/>
            <a:ext cx="2636520" cy="1080770"/>
            <a:chOff x="137" y="91"/>
            <a:chExt cx="4152" cy="1702"/>
          </a:xfrm>
        </p:grpSpPr>
        <p:pic>
          <p:nvPicPr>
            <p:cNvPr id="7" name="图片 6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8" name="图片 7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465" y="4757420"/>
            <a:ext cx="2621915" cy="1244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9415" y="1104900"/>
            <a:ext cx="2096135" cy="490410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68" y="500042"/>
            <a:ext cx="3815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78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页做一做。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81224" y="1071546"/>
            <a:ext cx="800105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在下面的空白月历上，填出你生日的月份和今年这个月的各个日子，并圈出有特别意义的日子。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84295" y="2230755"/>
            <a:ext cx="5942965" cy="2714625"/>
          </a:xfrm>
          <a:prstGeom prst="rect">
            <a:avLst/>
          </a:prstGeom>
          <a:solidFill>
            <a:srgbClr val="ECC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512060" y="5243195"/>
            <a:ext cx="8056245" cy="107632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班里还有哪些同学的生日也在这个月？请把他们的生日记录在这张月历卡上。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8" name="TextBox 39"/>
          <p:cNvSpPr txBox="1">
            <a:spLocks noChangeArrowheads="1"/>
          </p:cNvSpPr>
          <p:nvPr/>
        </p:nvSpPr>
        <p:spPr bwMode="auto">
          <a:xfrm>
            <a:off x="3642435" y="563488"/>
            <a:ext cx="1567180" cy="5080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71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巩固练习</a:t>
            </a:r>
          </a:p>
        </p:txBody>
      </p:sp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4209415" y="2591435"/>
          <a:ext cx="5293360" cy="201295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838200"/>
                <a:gridCol w="485140"/>
                <a:gridCol w="661670"/>
                <a:gridCol w="661670"/>
                <a:gridCol w="661670"/>
                <a:gridCol w="661670"/>
                <a:gridCol w="661670"/>
                <a:gridCol w="661670"/>
              </a:tblGrid>
              <a:tr h="402590">
                <a:tc rowSpan="5"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日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一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二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三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四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五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六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02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02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02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02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4136390" y="3229610"/>
            <a:ext cx="13335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(      )</a:t>
            </a:r>
            <a:r>
              <a:rPr lang="zh-CN" altLang="en-US" sz="2000"/>
              <a:t>月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 animBg="1"/>
      <p:bldP spid="1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918683" y="500044"/>
            <a:ext cx="514353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填空。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6017" y="3129280"/>
            <a:ext cx="11499783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）一年中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每个月是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天的有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共有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个月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;</a:t>
            </a:r>
          </a:p>
          <a:p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每个月是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天的有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</a:p>
          <a:p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共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个月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;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二月有时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有时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天。</a:t>
            </a:r>
          </a:p>
        </p:txBody>
      </p:sp>
      <p:sp>
        <p:nvSpPr>
          <p:cNvPr id="20" name="矩形 19"/>
          <p:cNvSpPr/>
          <p:nvPr/>
        </p:nvSpPr>
        <p:spPr>
          <a:xfrm>
            <a:off x="490889" y="1548030"/>
            <a:ext cx="11439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）我们学过的时间单位有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　　　　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21" name="矩形 20"/>
          <p:cNvSpPr/>
          <p:nvPr/>
        </p:nvSpPr>
        <p:spPr>
          <a:xfrm>
            <a:off x="795446" y="2486660"/>
            <a:ext cx="901339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）一年有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个月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个月。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780724" y="1524000"/>
            <a:ext cx="41706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时、分、秒、年、月、日</a:t>
            </a:r>
          </a:p>
        </p:txBody>
      </p:sp>
      <p:sp>
        <p:nvSpPr>
          <p:cNvPr id="24" name="矩形 23"/>
          <p:cNvSpPr/>
          <p:nvPr/>
        </p:nvSpPr>
        <p:spPr>
          <a:xfrm>
            <a:off x="3254830" y="2491098"/>
            <a:ext cx="64294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12</a:t>
            </a:r>
            <a:r>
              <a:rPr lang="zh-CN" altLang="en-US" b="1" dirty="0" smtClean="0">
                <a:solidFill>
                  <a:srgbClr val="FF0000"/>
                </a:solidFill>
              </a:rPr>
              <a:t>　</a:t>
            </a:r>
          </a:p>
        </p:txBody>
      </p:sp>
      <p:sp>
        <p:nvSpPr>
          <p:cNvPr id="25" name="矩形 24"/>
          <p:cNvSpPr/>
          <p:nvPr/>
        </p:nvSpPr>
        <p:spPr>
          <a:xfrm>
            <a:off x="6032340" y="2500623"/>
            <a:ext cx="64294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36</a:t>
            </a:r>
            <a:r>
              <a:rPr lang="zh-CN" altLang="en-US" b="1" dirty="0" smtClean="0">
                <a:solidFill>
                  <a:srgbClr val="FF0000"/>
                </a:solidFill>
              </a:rPr>
              <a:t>　</a:t>
            </a:r>
          </a:p>
        </p:txBody>
      </p:sp>
      <p:sp>
        <p:nvSpPr>
          <p:cNvPr id="27" name="矩形 26"/>
          <p:cNvSpPr/>
          <p:nvPr/>
        </p:nvSpPr>
        <p:spPr>
          <a:xfrm>
            <a:off x="6073782" y="3140392"/>
            <a:ext cx="3886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561597" y="3140392"/>
            <a:ext cx="3886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3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118257" y="3140078"/>
            <a:ext cx="3886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5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55170" y="3660778"/>
            <a:ext cx="3886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7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09310" y="3644268"/>
            <a:ext cx="3886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8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86000" y="3660778"/>
            <a:ext cx="5943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10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107788" y="3660778"/>
            <a:ext cx="5943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12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644177" y="3666179"/>
            <a:ext cx="3886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7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017939" y="4129729"/>
            <a:ext cx="3886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4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17135" y="4140845"/>
            <a:ext cx="3886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6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976375" y="4140845"/>
            <a:ext cx="3886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9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278770" y="4140845"/>
            <a:ext cx="5943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11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124871" y="4607570"/>
            <a:ext cx="3886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4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676962" y="4634561"/>
            <a:ext cx="5943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28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315546" y="4600271"/>
            <a:ext cx="12382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29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  <p:bldP spid="25" grpId="0"/>
      <p:bldP spid="25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40" grpId="0"/>
      <p:bldP spid="40" grpId="1"/>
      <p:bldP spid="41" grpId="0"/>
      <p:bldP spid="41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862485" y="136187"/>
            <a:ext cx="271464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判断正误。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20278" y="1285860"/>
            <a:ext cx="94334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）二月是小月。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	        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20278" y="2000240"/>
            <a:ext cx="94334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年是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个月。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00276" y="2704461"/>
            <a:ext cx="94334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7,8,9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三个月共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90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天。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84098" y="3291205"/>
            <a:ext cx="95499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）一年中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上半年和下半年天数一样。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13620" y="3970655"/>
            <a:ext cx="1195463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（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）今天是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明天就是“六一”儿童节了。（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45" name="矩形 44"/>
          <p:cNvSpPr/>
          <p:nvPr/>
        </p:nvSpPr>
        <p:spPr>
          <a:xfrm>
            <a:off x="1013157" y="4604083"/>
            <a:ext cx="92735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）小刚的生日正好是在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日。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915791" y="1285860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✕</a:t>
            </a:r>
          </a:p>
        </p:txBody>
      </p:sp>
      <p:sp>
        <p:nvSpPr>
          <p:cNvPr id="48" name="矩形 47"/>
          <p:cNvSpPr/>
          <p:nvPr/>
        </p:nvSpPr>
        <p:spPr>
          <a:xfrm>
            <a:off x="6216781" y="1991033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✕</a:t>
            </a:r>
          </a:p>
        </p:txBody>
      </p:sp>
      <p:sp>
        <p:nvSpPr>
          <p:cNvPr id="49" name="矩形 48"/>
          <p:cNvSpPr/>
          <p:nvPr/>
        </p:nvSpPr>
        <p:spPr>
          <a:xfrm>
            <a:off x="6647629" y="2705414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✕</a:t>
            </a:r>
          </a:p>
        </p:txBody>
      </p:sp>
      <p:sp>
        <p:nvSpPr>
          <p:cNvPr id="50" name="矩形 49"/>
          <p:cNvSpPr/>
          <p:nvPr/>
        </p:nvSpPr>
        <p:spPr>
          <a:xfrm>
            <a:off x="8151242" y="3289002"/>
            <a:ext cx="7753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✕</a:t>
            </a:r>
          </a:p>
        </p:txBody>
      </p:sp>
      <p:sp>
        <p:nvSpPr>
          <p:cNvPr id="51" name="矩形 50"/>
          <p:cNvSpPr/>
          <p:nvPr/>
        </p:nvSpPr>
        <p:spPr>
          <a:xfrm>
            <a:off x="9702498" y="3882201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✕</a:t>
            </a:r>
          </a:p>
        </p:txBody>
      </p:sp>
      <p:sp>
        <p:nvSpPr>
          <p:cNvPr id="52" name="矩形 51"/>
          <p:cNvSpPr/>
          <p:nvPr/>
        </p:nvSpPr>
        <p:spPr>
          <a:xfrm>
            <a:off x="7824335" y="4636051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✕</a:t>
            </a: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71798" y="22129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473978" y="35422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-3048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  <p:bldP spid="49" grpId="0"/>
      <p:bldP spid="50" grpId="0"/>
      <p:bldP spid="51" grpId="0"/>
      <p:bldP spid="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75211" y="311129"/>
            <a:ext cx="300039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连一连 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952728" y="1714488"/>
            <a:ext cx="6429420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劳动节　　　　　　　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国庆节　　　　　　　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建军节　　　　　　　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儿童节　　　　　　　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238612" y="2000240"/>
            <a:ext cx="2857520" cy="200026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238612" y="3071810"/>
            <a:ext cx="2857520" cy="18573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4238612" y="2000240"/>
            <a:ext cx="2857520" cy="200026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4167174" y="3071810"/>
            <a:ext cx="3000396" cy="178592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863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304" y="4929449"/>
            <a:ext cx="3432520" cy="162962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4963" y="1616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26"/>
          <p:cNvSpPr txBox="1"/>
          <p:nvPr/>
        </p:nvSpPr>
        <p:spPr>
          <a:xfrm>
            <a:off x="1453318" y="1608716"/>
            <a:ext cx="7808792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ts val="3600"/>
              </a:lnSpc>
            </a:pPr>
            <a:r>
              <a:rPr lang="zh-CN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</a:t>
            </a:r>
            <a:r>
              <a:rPr lang="en-US" altLang="zh-CN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</a:t>
            </a:r>
            <a:r>
              <a: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这节课我们学习了年、月、日,我知道每年有12个月,其中1,3,5,7,8,10,12月是大月,4,6,9,11月是小月,2月是特殊月。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294130" y="1488440"/>
            <a:ext cx="8109585" cy="1716405"/>
          </a:xfrm>
          <a:prstGeom prst="roundRect">
            <a:avLst>
              <a:gd name="adj" fmla="val 31977"/>
            </a:avLst>
          </a:prstGeom>
          <a:noFill/>
          <a:ln w="28575" cmpd="sng">
            <a:solidFill>
              <a:srgbClr val="0CB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6"/>
          <p:cNvSpPr txBox="1"/>
          <p:nvPr/>
        </p:nvSpPr>
        <p:spPr>
          <a:xfrm>
            <a:off x="1384935" y="3591560"/>
            <a:ext cx="853757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ts val="3600"/>
              </a:lnSpc>
            </a:pPr>
            <a:r>
              <a:rPr lang="zh-CN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</a:t>
            </a:r>
            <a:r>
              <a:rPr lang="en-US" altLang="zh-CN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</a:t>
            </a:r>
            <a:r>
              <a: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我还学会了用拳头记忆大、小月的方法和歌诀记忆法:</a:t>
            </a:r>
          </a:p>
          <a:p>
            <a:pPr latinLnBrk="0">
              <a:lnSpc>
                <a:spcPts val="3600"/>
              </a:lnSpc>
            </a:pPr>
            <a:r>
              <a: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一、三、五、七、八、十、腊,三十一天永不差。</a:t>
            </a:r>
          </a:p>
          <a:p>
            <a:pPr latinLnBrk="0">
              <a:lnSpc>
                <a:spcPts val="3600"/>
              </a:lnSpc>
            </a:pPr>
            <a:r>
              <a: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四、六、九、冬,三十整。</a:t>
            </a:r>
          </a:p>
          <a:p>
            <a:pPr latinLnBrk="0">
              <a:lnSpc>
                <a:spcPts val="3600"/>
              </a:lnSpc>
            </a:pPr>
            <a:r>
              <a: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二月份,最特殊,二八、二九来变化。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1293495" y="3434080"/>
            <a:ext cx="8815705" cy="2941955"/>
          </a:xfrm>
          <a:prstGeom prst="roundRect">
            <a:avLst>
              <a:gd name="adj" fmla="val 31977"/>
            </a:avLst>
          </a:prstGeom>
          <a:noFill/>
          <a:ln w="28575" cmpd="sng">
            <a:solidFill>
              <a:srgbClr val="0CB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4" grpId="0"/>
      <p:bldP spid="5" grpId="0" bldLvl="0" animBg="1"/>
      <p:bldP spid="3" grpId="0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205067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397613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050" y="1753870"/>
            <a:ext cx="690753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1.教材第80页练习十七第1,2,3题。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698180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545840" y="776605"/>
            <a:ext cx="6615430" cy="5893435"/>
            <a:chOff x="5584" y="1223"/>
            <a:chExt cx="10418" cy="928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84" y="1388"/>
              <a:ext cx="10419" cy="9117"/>
            </a:xfrm>
            <a:prstGeom prst="rect">
              <a:avLst/>
            </a:prstGeom>
          </p:spPr>
        </p:pic>
        <p:sp>
          <p:nvSpPr>
            <p:cNvPr id="10" name="椭圆 9"/>
            <p:cNvSpPr/>
            <p:nvPr/>
          </p:nvSpPr>
          <p:spPr>
            <a:xfrm>
              <a:off x="5776" y="1244"/>
              <a:ext cx="1885" cy="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3745" y="1223"/>
              <a:ext cx="1885" cy="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71305" y="-60325"/>
            <a:ext cx="2027555" cy="1816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r="4697"/>
          <a:stretch>
            <a:fillRect/>
          </a:stretch>
        </p:blipFill>
        <p:spPr>
          <a:xfrm>
            <a:off x="3242310" y="-27305"/>
            <a:ext cx="1880870" cy="1750060"/>
          </a:xfrm>
          <a:prstGeom prst="rect">
            <a:avLst/>
          </a:prstGeom>
        </p:spPr>
      </p:pic>
      <p:sp>
        <p:nvSpPr>
          <p:cNvPr id="35" name="圆角矩形标注 34"/>
          <p:cNvSpPr/>
          <p:nvPr/>
        </p:nvSpPr>
        <p:spPr>
          <a:xfrm>
            <a:off x="4981879" y="343835"/>
            <a:ext cx="1816028" cy="530958"/>
          </a:xfrm>
          <a:prstGeom prst="wedgeRoundRectCallout">
            <a:avLst>
              <a:gd name="adj1" fmla="val -71276"/>
              <a:gd name="adj2" fmla="val 45569"/>
              <a:gd name="adj3" fmla="val 16667"/>
            </a:avLst>
          </a:prstGeom>
          <a:solidFill>
            <a:srgbClr val="00B0F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7147058" y="128251"/>
            <a:ext cx="2224609" cy="752995"/>
          </a:xfrm>
          <a:prstGeom prst="wedgeRoundRectCallout">
            <a:avLst>
              <a:gd name="adj1" fmla="val 59035"/>
              <a:gd name="adj2" fmla="val 17632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2011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年的每一天都印在上面。</a:t>
            </a:r>
            <a:endParaRPr lang="zh-CN" altLang="en-US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06340" y="403860"/>
            <a:ext cx="25120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这是一张年历卡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53390" y="2319655"/>
            <a:ext cx="2915920" cy="3987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“五一”是国际劳动节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925050" y="2398395"/>
            <a:ext cx="1729740" cy="7067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“六一”是国际儿童节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022715" y="4438015"/>
            <a:ext cx="1729740" cy="7067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“九月十日”是教师节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06095" y="4065270"/>
            <a:ext cx="3161665" cy="7067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“</a:t>
            </a:r>
            <a:r>
              <a:rPr lang="zh-CN" sz="2000" b="1">
                <a:solidFill>
                  <a:srgbClr val="FF0000"/>
                </a:solidFill>
              </a:rPr>
              <a:t>七月一日</a:t>
            </a:r>
            <a:r>
              <a:rPr lang="zh-CN" altLang="en-US" sz="2000" b="1">
                <a:solidFill>
                  <a:srgbClr val="FF0000"/>
                </a:solidFill>
              </a:rPr>
              <a:t>”是中国共产党诞生日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469390" y="5408295"/>
            <a:ext cx="2367280" cy="10147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“</a:t>
            </a:r>
            <a:r>
              <a:rPr lang="zh-CN" sz="2000" b="1">
                <a:solidFill>
                  <a:srgbClr val="FF0000"/>
                </a:solidFill>
              </a:rPr>
              <a:t>十月一日</a:t>
            </a:r>
            <a:r>
              <a:rPr lang="zh-CN" altLang="en-US" sz="2000" b="1">
                <a:solidFill>
                  <a:srgbClr val="FF0000"/>
                </a:solidFill>
              </a:rPr>
              <a:t>”是中国人民共和国国庆节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4" grpId="0" animBg="1"/>
      <p:bldP spid="2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835" y="1226820"/>
            <a:ext cx="2319020" cy="3014980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1940565" y="1340485"/>
            <a:ext cx="5795640" cy="4007485"/>
            <a:chOff x="3479400" y="4986445"/>
            <a:chExt cx="2019513" cy="953811"/>
          </a:xfrm>
        </p:grpSpPr>
        <p:sp>
          <p:nvSpPr>
            <p:cNvPr id="35" name="双波形 34"/>
            <p:cNvSpPr/>
            <p:nvPr/>
          </p:nvSpPr>
          <p:spPr>
            <a:xfrm>
              <a:off x="3479400" y="4986445"/>
              <a:ext cx="1907995" cy="953811"/>
            </a:xfrm>
            <a:prstGeom prst="doubleWav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双波形 35"/>
            <p:cNvSpPr/>
            <p:nvPr/>
          </p:nvSpPr>
          <p:spPr>
            <a:xfrm>
              <a:off x="3531839" y="5028459"/>
              <a:ext cx="1967074" cy="797689"/>
            </a:xfrm>
            <a:prstGeom prst="doubleWave">
              <a:avLst/>
            </a:prstGeom>
            <a:pattFill prst="pct10">
              <a:fgClr>
                <a:srgbClr val="FFC000"/>
              </a:fgClr>
              <a:bgClr>
                <a:schemeClr val="bg1"/>
              </a:bgClr>
            </a:pattFill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3606408" y="5152866"/>
              <a:ext cx="1753772" cy="5490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故事发生在2014年3月15日,有一个罪犯逃到了深圳。他拿着一张签发日期2014年2月29日的边境通行证,在深圳海关准备入关。尽管他经过整容,变了模样,可还是被检查证件的武警叔叔一眼识破,将他扣留。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365" y="1517015"/>
            <a:ext cx="4410710" cy="424116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205" t="33245" r="15635" b="10756"/>
          <a:stretch>
            <a:fillRect/>
          </a:stretch>
        </p:blipFill>
        <p:spPr>
          <a:xfrm>
            <a:off x="7512836" y="1377364"/>
            <a:ext cx="2500221" cy="24494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544560" y="2936875"/>
            <a:ext cx="30676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altLang="zh-CN" sz="3200" b="0">
                <a:solidFill>
                  <a:srgbClr val="FF0000"/>
                </a:solidFill>
                <a:cs typeface="方正书宋_GBK" charset="0"/>
              </a:rPr>
              <a:t>    </a:t>
            </a:r>
            <a:r>
              <a:rPr lang="zh-CN" sz="3200" b="0">
                <a:solidFill>
                  <a:srgbClr val="FF0000"/>
                </a:solidFill>
                <a:cs typeface="方正书宋_GBK" charset="0"/>
              </a:rPr>
              <a:t>你们知道这是什么原因吗</a:t>
            </a:r>
            <a:r>
              <a:rPr lang="en-US" sz="3200" b="0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?</a:t>
            </a:r>
            <a:endParaRPr lang="en-US" altLang="en-US" sz="3200" b="0">
              <a:solidFill>
                <a:srgbClr val="FF0000"/>
              </a:solidFill>
              <a:latin typeface="宋体" panose="02010600030101010101" pitchFamily="2" charset="-122"/>
              <a:cs typeface="方正书宋_GBK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50" y="1285875"/>
            <a:ext cx="3616325" cy="3970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" y="2123440"/>
            <a:ext cx="2409190" cy="31330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448560" y="2878455"/>
            <a:ext cx="25920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     </a:t>
            </a:r>
            <a:r>
              <a:rPr lang="zh-CN" altLang="en-US" sz="24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年、月、日是表示时间的单位,我们以前还学过哪些时间单位呢?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46285" y="3958590"/>
            <a:ext cx="2766695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utoShape 245"/>
          <p:cNvSpPr>
            <a:spLocks noChangeArrowheads="1"/>
          </p:cNvSpPr>
          <p:nvPr/>
        </p:nvSpPr>
        <p:spPr bwMode="auto">
          <a:xfrm flipH="1">
            <a:off x="6212205" y="4120515"/>
            <a:ext cx="3643630" cy="890905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时、分、秒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3" grpId="0" bldLvl="0" animBg="1"/>
      <p:bldP spid="2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50" y="1285875"/>
            <a:ext cx="3616325" cy="3970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" y="2123440"/>
            <a:ext cx="2409190" cy="31330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42185" y="3182620"/>
            <a:ext cx="259207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     </a:t>
            </a:r>
            <a:r>
              <a:rPr lang="zh-CN" altLang="en-US" sz="24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你还知道哪些有意义的日子?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46285" y="3958590"/>
            <a:ext cx="2766695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utoShape 245"/>
          <p:cNvSpPr>
            <a:spLocks noChangeArrowheads="1"/>
          </p:cNvSpPr>
          <p:nvPr/>
        </p:nvSpPr>
        <p:spPr bwMode="auto">
          <a:xfrm flipH="1">
            <a:off x="6212205" y="4120515"/>
            <a:ext cx="3643630" cy="1557020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我还知道自己的生日,爸爸妈妈的生日……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3" grpId="0" bldLvl="0" animBg="1"/>
      <p:bldP spid="2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50" y="1285875"/>
            <a:ext cx="3616325" cy="3970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" y="2123440"/>
            <a:ext cx="2409190" cy="31330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42185" y="3182620"/>
            <a:ext cx="259207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     </a:t>
            </a:r>
            <a:r>
              <a:rPr lang="zh-CN" altLang="en-US" sz="24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在生活中哪些地方用到了年、月、日?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46285" y="3958590"/>
            <a:ext cx="2766695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utoShape 245"/>
          <p:cNvSpPr>
            <a:spLocks noChangeArrowheads="1"/>
          </p:cNvSpPr>
          <p:nvPr/>
        </p:nvSpPr>
        <p:spPr bwMode="auto">
          <a:xfrm flipH="1">
            <a:off x="6212205" y="4120515"/>
            <a:ext cx="3643630" cy="1557020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报纸上、日记里、食品和药品标签上的保质期……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3" grpId="0" bldLvl="0" animBg="1"/>
      <p:bldP spid="23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2761771-6950-4517-80dc-b0531637a975}"/>
  <p:tag name="TABLE_ENDDRAG_ORIGIN_RECT" val="416*158"/>
  <p:tag name="TABLE_ENDDRAG_RECT" val="144*186*416*15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1144</Words>
  <Application>Microsoft Office PowerPoint</Application>
  <PresentationFormat>自定义</PresentationFormat>
  <Paragraphs>204</Paragraphs>
  <Slides>28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2142</cp:revision>
  <dcterms:created xsi:type="dcterms:W3CDTF">2017-11-13T08:28:00Z</dcterms:created>
  <dcterms:modified xsi:type="dcterms:W3CDTF">2021-12-15T00:40:48Z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A028F6303CCB4721A44AD1E87C98B248</vt:lpwstr>
  </property>
</Properties>
</file>